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ind Vadodara"/>
      <p:regular r:id="rId22"/>
      <p:bold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Hind Vadodara Light"/>
      <p:regular r:id="rId28"/>
      <p:bold r:id="rId29"/>
    </p:embeddedFont>
    <p:embeddedFont>
      <p:font typeface="Hind Vadodara Medium"/>
      <p:regular r:id="rId30"/>
      <p:bold r:id="rId31"/>
    </p:embeddedFont>
    <p:embeddedFont>
      <p:font typeface="Teko Light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045631-B3C3-448D-801F-88BAA68728EC}">
  <a:tblStyle styleId="{C5045631-B3C3-448D-801F-88BAA68728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84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indVadodara-regular.fntdata"/><Relationship Id="rId21" Type="http://schemas.openxmlformats.org/officeDocument/2006/relationships/slide" Target="slides/slide15.xml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HindVadodar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HindVadodaraLight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indVadodara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indVadodaraMedium-bold.fntdata"/><Relationship Id="rId30" Type="http://schemas.openxmlformats.org/officeDocument/2006/relationships/font" Target="fonts/HindVadodaraMedium-regular.fntdata"/><Relationship Id="rId11" Type="http://schemas.openxmlformats.org/officeDocument/2006/relationships/slide" Target="slides/slide5.xml"/><Relationship Id="rId33" Type="http://schemas.openxmlformats.org/officeDocument/2006/relationships/font" Target="fonts/TekoLight-bold.fntdata"/><Relationship Id="rId10" Type="http://schemas.openxmlformats.org/officeDocument/2006/relationships/slide" Target="slides/slide4.xml"/><Relationship Id="rId32" Type="http://schemas.openxmlformats.org/officeDocument/2006/relationships/font" Target="fonts/TekoLight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da1a43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da1a43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7dcbd875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7dcbd875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7dcbd875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7dcbd875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7dcbd875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7dcbd875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6aa24ad0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6aa24ad0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aa24ad0e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aa24ad0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320de4b7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320de4b7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c42ab6f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c42ab6f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problem is growing worldwide, and one of the biggest factors is how we use water in agriculture.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know that farming uses about 70% of all our freshwater? That’s a huge amount, which is why improving how we use water in agriculture is so important.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Currently, most irrigation systems are what we call ‘open-loop’. This means farmers often rely on experience or guesswork to decide when and how much to water their crops. They’re not using real-time information from the fields.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 with this approach is that it’s not very efficient. Sometimes crops get too much water, and sometimes not enough. This wastes water and can affect crop yields.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goal is to find smarter ways to irrigate. We want to develop systems that use real-time data to make better decisions about watering. This could significantly improve water efficiency in agriculture and help address the global water scarcity issue.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next part of our presentation, we’ll look at some innovative solutions to this challenge.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da1a4385_0_16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da1a4385_0_16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 - generation of molecular descriptors or fingerprints from chemical structures using SMILES.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SMILES - to </a:t>
            </a:r>
            <a:r>
              <a:rPr lang="en"/>
              <a:t>represent</a:t>
            </a:r>
            <a:r>
              <a:rPr lang="en"/>
              <a:t> chemical compounds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SMILES (Simplified Molecular Input Line Entry System)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Step - </a:t>
            </a:r>
            <a:r>
              <a:rPr lang="en"/>
              <a:t>Calculating</a:t>
            </a:r>
            <a:r>
              <a:rPr lang="en"/>
              <a:t> the molecular descriptors using SMILES notations.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Pubchem FP - binary vector of fixed length where each bit represents the presence (1) or absence (0) of particular structural feature or pattern within the molecule.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Step - using the desired molecular descriptors to predict the target variable.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a87e8c9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a87e8c9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Reference Trajectory (Red Line): Represents the desired soil moisture level or target range for optimal crop growth.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Measured Output (Yellow Dots): The actual soil moisture levels measured in real time using sensors in the field.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Predicted Output (Orange Line): The soil moisture levels predicted by the MPC model based on current conditions and control inputs.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Predicted Control Input (Blue Steps): The irrigation actions (e.g., water amount) calculated by MPC to achieve the desired soil moisture levels while staying within constraints.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Past Control Input (Black Line): The irrigation actions that have already been applied in previous time steps.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Prediction Horizon: he future time window over which MPC predicts and optimizes soil moisture dynamics.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Sample Time: The interval at which new measurements are taken, predictions are updated, and control inputs are recalculated.</a:t>
            </a:r>
            <a:br>
              <a:rPr lang="en" sz="1400"/>
            </a:br>
            <a:br>
              <a:rPr lang="en" sz="1400"/>
            </a:br>
            <a:r>
              <a:rPr lang="en" sz="1400"/>
              <a:t>How It Works in Precision Agriculture</a:t>
            </a:r>
            <a:br>
              <a:rPr lang="en" sz="1400"/>
            </a:br>
            <a:r>
              <a:rPr lang="en" sz="1400"/>
              <a:t>At each time step , MPC collects real-time data from soil moisture sensors (yellow dots).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this data, it predicts how the soil moisture will change over the prediction horizon (orange line).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these predictions, MPC calculates the optimal irrigation actions (blue steps) to bring the soil moisture closer to the reference trajectory (red line).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actions are applied to the field, and the process repeats at the next sample time.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r>
              <a:rPr lang="en" sz="1400"/>
              <a:t>Real-Time Feedback: MPC continuously adjusts irrigation based on real-time sensor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Efficiency: By predicting future conditions, it avoids over-irrigation or under-irrigation.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Adaptability: It accounts for weather changes and other disturbances.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Optimization: Ensures water use is minimized while maintaining optimal soil conditions for crop growth.</a:t>
            </a:r>
            <a:br>
              <a:rPr lang="en" sz="1400"/>
            </a:br>
            <a:br>
              <a:rPr lang="en" sz="1400"/>
            </a:br>
            <a:r>
              <a:rPr lang="en" sz="1400"/>
              <a:t>Model </a:t>
            </a:r>
            <a:r>
              <a:rPr lang="en" sz="1400"/>
              <a:t>approximation</a:t>
            </a:r>
            <a:r>
              <a:rPr lang="en" sz="1400"/>
              <a:t> techniques:</a:t>
            </a:r>
            <a:br>
              <a:rPr lang="en" sz="1400"/>
            </a:br>
            <a:r>
              <a:rPr lang="en" sz="1400"/>
              <a:t> 1. project the high dimension original state space onto a lower dimension subspace (physical meaning of the original states are not preserved)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2. Data-based model identification methods (no first principal relations required)</a:t>
            </a:r>
            <a:br>
              <a:rPr lang="en" sz="1400"/>
            </a:br>
            <a:r>
              <a:rPr lang="en" sz="1400"/>
              <a:t> 3. Neural Network based optimization (Long Short Term Memory, LSTM ability to capture the complex dynamics of the system)</a:t>
            </a:r>
            <a:br>
              <a:rPr lang="en" sz="1400"/>
            </a:br>
            <a:r>
              <a:rPr b="1" lang="en" sz="1400"/>
              <a:t>Ultimate goal</a:t>
            </a:r>
            <a:r>
              <a:rPr lang="en" sz="1400"/>
              <a:t> of the project: Propose a two layer Neural Network framework to approximate the agro-hydrological dynamics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c42ab6f8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c42ab6f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7dcbd875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7dcbd875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ee0219aa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ee0219aa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7dcbd875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7dcbd875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7dcbd875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7dcbd875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1495050" y="0"/>
            <a:ext cx="6153900" cy="16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Soil Moisture Prediction using Integrated Supervised and Unsupervised Machine Learning Algorithms: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Application to Precision Agriculture</a:t>
            </a:r>
            <a:endParaRPr sz="28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900" y="1768800"/>
            <a:ext cx="1816475" cy="19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2779350" y="3826950"/>
            <a:ext cx="3585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CP303 - CAPSTONE PROJECT II</a:t>
            </a:r>
            <a:endParaRPr sz="30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-315925" y="4231675"/>
            <a:ext cx="3146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Supervisor: </a:t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Dr. Jayaram Valluru</a:t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6088725" y="4249650"/>
            <a:ext cx="31464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Presented by</a:t>
            </a:r>
            <a:r>
              <a:rPr lang="en" sz="25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: </a:t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rPr>
              <a:t>Rahul Kumar Saw (2021CHB1052)</a:t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Teko Light"/>
              <a:ea typeface="Teko Light"/>
              <a:cs typeface="Teko Light"/>
              <a:sym typeface="Tek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1434000" y="187225"/>
            <a:ext cx="5967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Results: Average Ensembled</a:t>
            </a:r>
            <a:endParaRPr sz="3900"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64" y="1765550"/>
            <a:ext cx="5061385" cy="274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50" y="1765550"/>
            <a:ext cx="3603125" cy="274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513475" y="4581150"/>
            <a:ext cx="7719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Performance Metrics: </a:t>
            </a:r>
            <a:endParaRPr b="1" sz="1200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Mean Absolute Error (MAE): 0.0064            Root Mean Squared Error (RMSE): 0.0090         R² Score: 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0.2024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40" name="Google Shape;240;p34" title="Screenshot 2025-05-13 at 11.29.23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5900" y="929725"/>
            <a:ext cx="2402296" cy="6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1434000" y="187225"/>
            <a:ext cx="5967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Results: Weighted Average </a:t>
            </a:r>
            <a:r>
              <a:rPr lang="en" sz="3900"/>
              <a:t>Ensembled</a:t>
            </a:r>
            <a:endParaRPr sz="3900"/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2036150" y="4749850"/>
            <a:ext cx="5869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250" y="1628925"/>
            <a:ext cx="5172275" cy="27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75" y="1628925"/>
            <a:ext cx="3640701" cy="27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513475" y="4581150"/>
            <a:ext cx="7719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Performance Metrics: </a:t>
            </a:r>
            <a:endParaRPr b="1" sz="1200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Mean Absolute Error (MAE): 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0.0081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          Root Mean Squared Error (RMSE): 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0.0128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       R² Score: 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-0.6018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51" name="Google Shape;251;p35" title="Screenshot 2025-05-13 at 11.30.1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9547" y="884775"/>
            <a:ext cx="2878753" cy="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4993000" y="1068675"/>
            <a:ext cx="1522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α</a:t>
            </a:r>
            <a:r>
              <a:rPr b="1" lang="en" sz="12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1​ + α2​ + α3 ​= 1</a:t>
            </a:r>
            <a:endParaRPr b="1" sz="12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9" name="Google Shape;259;p36"/>
          <p:cNvGraphicFramePr/>
          <p:nvPr/>
        </p:nvGraphicFramePr>
        <p:xfrm>
          <a:off x="3960875" y="217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{C5045631-B3C3-448D-801F-88BAA68728EC}</a:tableStyleId>
              </a:tblPr>
              <a:tblGrid>
                <a:gridCol w="3488700"/>
                <a:gridCol w="1076750"/>
              </a:tblGrid>
              <a:tr h="36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r>
                        <a:rPr baseline="30000" lang="en"/>
                        <a:t>2</a:t>
                      </a:r>
                      <a:r>
                        <a:rPr lang="en"/>
                        <a:t> Scores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Global LSTM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Clustered LSTM Model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0.9249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Ensembled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Weighted Average Ensemble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-0.6018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0" name="Google Shape;260;p36"/>
          <p:cNvSpPr txBox="1"/>
          <p:nvPr/>
        </p:nvSpPr>
        <p:spPr>
          <a:xfrm>
            <a:off x="1443025" y="1150900"/>
            <a:ext cx="63918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</a:t>
            </a:r>
            <a:r>
              <a:rPr baseline="30000"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Score is statistical measure of how well the model predictions approximate the real data points.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177050" y="2195500"/>
            <a:ext cx="3603000" cy="24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Observation: </a:t>
            </a:r>
            <a:endParaRPr b="1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K-Means clustering grouped similar irrigation–soil moisture patterns into clusters, each representing a unique operating region.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The Global LSTM had to learn from the entire dataset, struggling with high variability and conflicting trends across different regions.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idx="1" type="subTitle"/>
          </p:nvPr>
        </p:nvSpPr>
        <p:spPr>
          <a:xfrm flipH="1">
            <a:off x="462100" y="1182600"/>
            <a:ext cx="7877100" cy="3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In summary: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KMeans clustering enabled segmentation of data into homogeneous regions, to handle variability in irrigation-soil moisture dynamics.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Cluster-specific LSTM models effectively captured local temporal patterns, significantly boosting prediction accuracy (</a:t>
            </a:r>
            <a:r>
              <a:rPr b="1" lang="en" sz="1300">
                <a:latin typeface="Hind Vadodara"/>
                <a:ea typeface="Hind Vadodara"/>
                <a:cs typeface="Hind Vadodara"/>
                <a:sym typeface="Hind Vadodara"/>
              </a:rPr>
              <a:t>R²: 0.7168 → 0.9249</a:t>
            </a:r>
            <a:r>
              <a:rPr lang="en" sz="1300"/>
              <a:t>).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Compared to ensemble methods, this clustering-based approach delivered the best performance, showing the importance region based modeling.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 u="sng">
                <a:latin typeface="Hind Vadodara"/>
                <a:ea typeface="Hind Vadodara"/>
                <a:cs typeface="Hind Vadodara"/>
                <a:sym typeface="Hind Vadodara"/>
              </a:rPr>
              <a:t>Future work:</a:t>
            </a:r>
            <a:endParaRPr b="1" sz="1300" u="sng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 the dynamic weighted ensemble model, prediction accuracy can be improved by choosing an </a:t>
            </a:r>
            <a:r>
              <a:rPr b="1" lang="en" sz="1300">
                <a:latin typeface="Hind Vadodara"/>
                <a:ea typeface="Hind Vadodara"/>
                <a:cs typeface="Hind Vadodara"/>
                <a:sym typeface="Hind Vadodara"/>
              </a:rPr>
              <a:t>optimal window size</a:t>
            </a:r>
            <a:r>
              <a:rPr lang="en" sz="1300"/>
              <a:t>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dynamic mechanism to detect changes in operating regions can help adapt window boundaries or update model weights more effectively.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Clustering can be enhanced by including temporal features, statistical insights, or domain knowledge.</a:t>
            </a:r>
            <a:endParaRPr sz="1300"/>
          </a:p>
        </p:txBody>
      </p:sp>
      <p:sp>
        <p:nvSpPr>
          <p:cNvPr id="267" name="Google Shape;267;p37"/>
          <p:cNvSpPr txBox="1"/>
          <p:nvPr>
            <p:ph type="title"/>
          </p:nvPr>
        </p:nvSpPr>
        <p:spPr>
          <a:xfrm>
            <a:off x="2344800" y="359800"/>
            <a:ext cx="4302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Conclusion &amp; Future Work</a:t>
            </a:r>
            <a:endParaRPr sz="4200"/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idx="1" type="subTitle"/>
          </p:nvPr>
        </p:nvSpPr>
        <p:spPr>
          <a:xfrm flipH="1">
            <a:off x="546575" y="1284800"/>
            <a:ext cx="8050800" cy="3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Huang, Z., Liu, J., &amp; Huang, B. (2023). Model predictive control of agro‐hydrological systems based on a two‐layer neural network modeling framework. International Journal of Adaptive Control and Signal Processing, 37(6), 1536-1558.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https://www.geeksforgeeks.org/k-means-clustering-introduction/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https://www.geeksforgeeks.org/deep-learning-introduction-to-long-short-term-memory/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https://www.researchgate.net/publication/330323646_Automatically_learning_usage_behavior_and_generating_event_sequences_for_black-box_testing_of_reactive_system</a:t>
            </a:r>
            <a:r>
              <a:rPr lang="en" sz="1600"/>
              <a:t>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https://www.geeksforgeeks.org/introduction-deep-learning/</a:t>
            </a:r>
            <a:endParaRPr sz="1600"/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2421000" y="283599"/>
            <a:ext cx="4302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References</a:t>
            </a:r>
            <a:endParaRPr sz="4000"/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824000" y="887775"/>
            <a:ext cx="7269300" cy="24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dk1"/>
                </a:solidFill>
              </a:rPr>
              <a:t>For this B.Tech IIT Ropar</a:t>
            </a:r>
            <a:endParaRPr sz="8000">
              <a:solidFill>
                <a:schemeClr val="dk1"/>
              </a:solidFill>
            </a:endParaRPr>
          </a:p>
        </p:txBody>
      </p:sp>
      <p:sp>
        <p:nvSpPr>
          <p:cNvPr id="281" name="Google Shape;2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636875" y="131200"/>
            <a:ext cx="6076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Upto Midsem: Recap</a:t>
            </a:r>
            <a:endParaRPr sz="39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75" y="2208425"/>
            <a:ext cx="4861926" cy="261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 title="cp303_midsem_fl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18400"/>
            <a:ext cx="3988824" cy="369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600" y="1466125"/>
            <a:ext cx="4861924" cy="4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018250" y="189375"/>
            <a:ext cx="5107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Objective</a:t>
            </a:r>
            <a:endParaRPr sz="4200"/>
          </a:p>
        </p:txBody>
      </p:sp>
      <p:pic>
        <p:nvPicPr>
          <p:cNvPr id="168" name="Google Shape;168;p27" title="endsem-work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62" y="1186275"/>
            <a:ext cx="3440275" cy="382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3815575" y="1306750"/>
            <a:ext cx="5107500" cy="3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Dataset:</a:t>
            </a:r>
            <a:endParaRPr b="1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Input feature: Irrigation Rate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Output feature: Soil Moisture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Tools &amp; Technology used:</a:t>
            </a:r>
            <a:endParaRPr b="1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Python, MATLAB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Libraries/packages: Numpy, Pandas, 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Scikit Learn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MatPlotLib, tensorflow, optimization toolbox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1636875" y="207400"/>
            <a:ext cx="60768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Traditional Neural Networks vs RNNs</a:t>
            </a:r>
            <a:endParaRPr sz="3900"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8" title="Screenshot 2025-05-13 at 7.59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025" y="1316732"/>
            <a:ext cx="6076799" cy="235924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3067225" y="3617025"/>
            <a:ext cx="600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https://www.researchgate.net/publication/330323646_Automatically_learning_usage_behavior_and_generating_event_sequences_for_black-box_testing_of_reactive_systems</a:t>
            </a:r>
            <a:endParaRPr sz="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97375" y="1249825"/>
            <a:ext cx="2788800" cy="3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Traditional NNs:</a:t>
            </a:r>
            <a:endParaRPr b="1" sz="15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“</a:t>
            </a:r>
            <a:r>
              <a:rPr i="1"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Each input processed independently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”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an’t remember past inputs: lacks Memory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Image classification, tabular data prediction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RNNs:</a:t>
            </a:r>
            <a:endParaRPr b="1" sz="1500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“</a:t>
            </a:r>
            <a:r>
              <a:rPr i="1"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process one element at a time, remembering what they saw before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”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have recurrent connections: Short term memory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Time Series Forecasting, Language Modelling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991025" y="4245900"/>
            <a:ext cx="5674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3067225" y="4155300"/>
            <a:ext cx="5674800" cy="54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"/>
                <a:ea typeface="Hind Vadodara"/>
                <a:cs typeface="Hind Vadodara"/>
                <a:sym typeface="Hind Vadodara"/>
              </a:rPr>
              <a:t>Traditional NNs are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memoryless</a:t>
            </a:r>
            <a:r>
              <a:rPr lang="en">
                <a:latin typeface="Hind Vadodara"/>
                <a:ea typeface="Hind Vadodara"/>
                <a:cs typeface="Hind Vadodara"/>
                <a:sym typeface="Hind Vadodara"/>
              </a:rPr>
              <a:t>; RNNs introduce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short-term memory</a:t>
            </a:r>
            <a:r>
              <a:rPr lang="en">
                <a:latin typeface="Hind Vadodara"/>
                <a:ea typeface="Hind Vadodara"/>
                <a:cs typeface="Hind Vadodara"/>
                <a:sym typeface="Hind Vadodara"/>
              </a:rPr>
              <a:t>, enabling sequence learning.</a:t>
            </a:r>
            <a:endParaRPr sz="21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idx="1" type="subTitle"/>
          </p:nvPr>
        </p:nvSpPr>
        <p:spPr>
          <a:xfrm flipH="1">
            <a:off x="1542900" y="1077925"/>
            <a:ext cx="59289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special type of RNN designed to</a:t>
            </a:r>
            <a:r>
              <a:rPr b="1" lang="en" sz="1400">
                <a:latin typeface="Hind Vadodara"/>
                <a:ea typeface="Hind Vadodara"/>
                <a:cs typeface="Hind Vadodara"/>
                <a:sym typeface="Hind Vadodara"/>
              </a:rPr>
              <a:t> remember long-term dependencies.</a:t>
            </a:r>
            <a:endParaRPr b="1" sz="14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23157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Term Memory (LSTM): </a:t>
            </a:r>
            <a:endParaRPr/>
          </a:p>
        </p:txBody>
      </p:sp>
      <p:sp>
        <p:nvSpPr>
          <p:cNvPr id="188" name="Google Shape;188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9" title="Screenshot 2025-05-13 at 8.18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700" y="1540525"/>
            <a:ext cx="5245414" cy="31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4269625" y="4597450"/>
            <a:ext cx="4114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https://www.researchgate.net/figure/Traditional-RNNs-vs-LSTM-networks_fig3_330323646</a:t>
            </a:r>
            <a:endParaRPr sz="8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239025" y="1492325"/>
            <a:ext cx="3195900" cy="3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Architecture: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b="1" lang="en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Forget gate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: Decides what to discard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b="1" lang="en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Input gate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: Decides what new info to store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b="1" lang="en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Output gate</a:t>
            </a: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: Controls what to output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●"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Used in NLP, Speech recognition,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Time series forecasting</a:t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LSTMs are like “smart memory cells” that decide what to remember and forget, making them ideal for complex time-based problems.</a:t>
            </a:r>
            <a:endParaRPr i="1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" type="subTitle"/>
          </p:nvPr>
        </p:nvSpPr>
        <p:spPr>
          <a:xfrm flipH="1">
            <a:off x="2497200" y="913600"/>
            <a:ext cx="47874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Unsupervised learning algorithm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Partition data into K distinct, non-overlapping clusters based on feature similarity - irrigation rate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Captures different operating region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2421000" y="2074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400" y="2204350"/>
            <a:ext cx="3584675" cy="2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 title="irrigation_pro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50" y="2492525"/>
            <a:ext cx="4488402" cy="169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1434000" y="187225"/>
            <a:ext cx="5967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Results: Global LSTM</a:t>
            </a:r>
            <a:endParaRPr sz="3900"/>
          </a:p>
        </p:txBody>
      </p:sp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450" y="1431925"/>
            <a:ext cx="5182149" cy="27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361075" y="4428750"/>
            <a:ext cx="7719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Performance Metrics: </a:t>
            </a:r>
            <a:endParaRPr b="1" sz="1200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Mean Absolute Error (MAE): 0.0032            Root Mean Squared Error (RMSE): 0.0054            R² Score: 0.7168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25" y="1477181"/>
            <a:ext cx="3541125" cy="269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1434000" y="187225"/>
            <a:ext cx="5967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Results: Clustered LSTMs</a:t>
            </a:r>
            <a:endParaRPr sz="3900"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424200"/>
            <a:ext cx="3570325" cy="27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50" y="1384525"/>
            <a:ext cx="5392776" cy="28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513475" y="4428750"/>
            <a:ext cx="7719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Performance Metrics: </a:t>
            </a:r>
            <a:endParaRPr b="1" sz="1200" u="sng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Mean Absolute Error (MAE): 0.0016            Root Mean Squared Error (RMSE): 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0.0027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        R² Score: 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0.9249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2196000" y="187225"/>
            <a:ext cx="53892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Comparison: Local LSTM vs Global LSTM</a:t>
            </a:r>
            <a:endParaRPr sz="3900"/>
          </a:p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3"/>
          <p:cNvSpPr txBox="1"/>
          <p:nvPr/>
        </p:nvSpPr>
        <p:spPr>
          <a:xfrm>
            <a:off x="1807550" y="3835450"/>
            <a:ext cx="1505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Global LSTM Model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00" y="1492325"/>
            <a:ext cx="4528975" cy="24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31225"/>
            <a:ext cx="4387099" cy="23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6150950" y="3911650"/>
            <a:ext cx="1770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Clustered</a:t>
            </a:r>
            <a:r>
              <a:rPr lang="en"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LSTM Model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29" name="Google Shape;229;p33"/>
          <p:cNvSpPr txBox="1"/>
          <p:nvPr/>
        </p:nvSpPr>
        <p:spPr>
          <a:xfrm>
            <a:off x="1502750" y="4140250"/>
            <a:ext cx="2070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Vadodara"/>
                <a:ea typeface="Hind Vadodara"/>
                <a:cs typeface="Hind Vadodara"/>
                <a:sym typeface="Hind Vadodara"/>
              </a:rPr>
              <a:t>R</a:t>
            </a:r>
            <a:r>
              <a:rPr baseline="30000" lang="en" sz="1200">
                <a:latin typeface="Hind Vadodara"/>
                <a:ea typeface="Hind Vadodara"/>
                <a:cs typeface="Hind Vadodara"/>
                <a:sym typeface="Hind Vadodara"/>
              </a:rPr>
              <a:t>2 </a:t>
            </a:r>
            <a:r>
              <a:rPr lang="en" sz="1200">
                <a:latin typeface="Hind Vadodara"/>
                <a:ea typeface="Hind Vadodara"/>
                <a:cs typeface="Hind Vadodara"/>
                <a:sym typeface="Hind Vadodara"/>
              </a:rPr>
              <a:t>Score: 0.7168 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5922350" y="4216450"/>
            <a:ext cx="20700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Vadodara"/>
                <a:ea typeface="Hind Vadodara"/>
                <a:cs typeface="Hind Vadodara"/>
                <a:sym typeface="Hind Vadodara"/>
              </a:rPr>
              <a:t>R</a:t>
            </a:r>
            <a:r>
              <a:rPr baseline="30000" lang="en" sz="1200">
                <a:latin typeface="Hind Vadodara"/>
                <a:ea typeface="Hind Vadodara"/>
                <a:cs typeface="Hind Vadodara"/>
                <a:sym typeface="Hind Vadodara"/>
              </a:rPr>
              <a:t>2 </a:t>
            </a:r>
            <a:r>
              <a:rPr lang="en" sz="1200">
                <a:latin typeface="Hind Vadodara"/>
                <a:ea typeface="Hind Vadodara"/>
                <a:cs typeface="Hind Vadodara"/>
                <a:sym typeface="Hind Vadodara"/>
              </a:rPr>
              <a:t>Score: </a:t>
            </a:r>
            <a:r>
              <a:rPr lang="en" sz="1200">
                <a:latin typeface="Hind Vadodara"/>
                <a:ea typeface="Hind Vadodara"/>
                <a:cs typeface="Hind Vadodara"/>
                <a:sym typeface="Hind Vadodara"/>
              </a:rPr>
              <a:t>0.9249</a:t>
            </a:r>
            <a:endParaRPr sz="12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sz="12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